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D90B9-C6F1-451C-ACF7-0966F011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500A2-6DC8-4683-BBD8-F14A79E8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AB7C1-64A0-4665-A9B7-402B85DC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C3C9-F3F1-4E54-9F4D-FBB27634DAA4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878AA-341F-4796-9A1E-E648237E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361CE-1783-4F99-B7A5-F565EB404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D4E-2FFE-4E08-9879-9BF364B9C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7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43A2-C0F0-456E-813D-FCCCA553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7A223-760E-49DC-AB54-218C11008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08E7F-9D9D-422F-B5B5-58FEB1C0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C3C9-F3F1-4E54-9F4D-FBB27634DAA4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19474-ABFA-4055-8980-826DD012C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23AF-B467-4618-8CE0-6436B237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D4E-2FFE-4E08-9879-9BF364B9C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57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D47D26-AB90-40D7-ADED-F867D08C3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B9D85-195E-4567-8C36-194B340EC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871AB-DB80-483A-A1E3-4C717747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C3C9-F3F1-4E54-9F4D-FBB27634DAA4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6DDDB-2AB7-44A6-9DFD-993BB3AF0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429C9-04DC-4D42-80DF-512FF92D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D4E-2FFE-4E08-9879-9BF364B9C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8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79E9-DE6C-4EF8-AA15-52C8E21CE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4DF73-6073-4E4C-B625-6D2DD22C3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C8C63-D6B9-43A5-AA3A-3D2AAFD2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C3C9-F3F1-4E54-9F4D-FBB27634DAA4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FCA53-01D0-49D5-BAAB-D9DC52FD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43CFE-3F0C-4C3A-B8AE-8EC4BE14F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D4E-2FFE-4E08-9879-9BF364B9C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4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B3CB1-2D24-4DBB-8AD9-AE83B3254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4C27D-787C-4A5D-8649-1715A7720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572C3-F227-44EB-818D-748827FE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C3C9-F3F1-4E54-9F4D-FBB27634DAA4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6A2CC-404A-4691-A296-0E3466CC5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9864-599C-4C30-902F-371E8865A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D4E-2FFE-4E08-9879-9BF364B9C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55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BCCC-8C79-41C9-B002-A0B4C4BFE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737E0-B717-4AC0-9A39-95AA98572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D8B0A-842B-483B-950D-10B50F90C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A13A7-3374-44E5-9EB7-B7805335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C3C9-F3F1-4E54-9F4D-FBB27634DAA4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12216-429A-4213-9960-9250781C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4AB52-E43C-4012-BBB4-5605C15D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D4E-2FFE-4E08-9879-9BF364B9C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76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F6FE7-1B73-4BBC-8145-CB0FCB034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8DA95-1104-4646-8255-7F736EDCB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3FB37-7348-4C44-9032-AF8FEB3B1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C2FE40-46F3-456D-8679-76C2250BD9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A1F0FA-A75A-48B1-98E0-F70DC7124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795734-5232-4EF8-82C2-02CAF1F76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C3C9-F3F1-4E54-9F4D-FBB27634DAA4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AEDE9-AA9A-48E7-A3FD-B50C3E18F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83D823-A9F0-424E-9EC7-9DC740BC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D4E-2FFE-4E08-9879-9BF364B9C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7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B7BE2-4C5A-4280-9CFE-5003C282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6BACA9-BE64-4AE2-B011-1639857B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C3C9-F3F1-4E54-9F4D-FBB27634DAA4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BE3D6-F352-41C8-8520-171B493B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CC34D-F8EC-4793-AAD5-D6E93A78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D4E-2FFE-4E08-9879-9BF364B9C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14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7B2E9E-4197-4E89-A7E2-1B8EBF677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C3C9-F3F1-4E54-9F4D-FBB27634DAA4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6308AF-CF8C-4E33-849B-458795C01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6FED9-CE00-42B4-B4DB-4C7D3321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D4E-2FFE-4E08-9879-9BF364B9C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28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07A53-3896-4E54-83C0-95044D683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EC1C6-F2CB-46AA-BC7C-03D0194E3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7F87A-BC52-4FE1-A3C4-0BBDB52EF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8BB9F-BCEC-4C3D-A7CE-AF2A0BF1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C3C9-F3F1-4E54-9F4D-FBB27634DAA4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10BDC-5352-4621-8AC5-7C39DE002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1E1E1-03AF-48B2-8775-6E3D32301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D4E-2FFE-4E08-9879-9BF364B9C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61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2FF6E-1523-4203-978F-E02D7CCBB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6B6BB0-8275-4B5C-BC6A-28840D940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217DC-571B-44F0-8BDB-38F7FB042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C76DB-A770-443B-A2F5-1EDCE02C9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C3C9-F3F1-4E54-9F4D-FBB27634DAA4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A7D2A-B7A6-404B-8B87-0DAFAA2A3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C383A-9622-4FD1-9A7B-4FB69135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D4E-2FFE-4E08-9879-9BF364B9C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4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9DDCBA-27B7-46C0-BEE0-E0FA79914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BF54B-55B1-4388-82D6-239CFD2FA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EFE9D-1AD1-4039-BF02-03BA3A37D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7C3C9-F3F1-4E54-9F4D-FBB27634DAA4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78628-90AE-4E76-9563-2A55411FA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6613B-D0F9-4D7F-B7CA-16D9B7380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C6D4E-2FFE-4E08-9879-9BF364B9C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5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133C0-CE89-47C6-B08F-3A30F2AE2F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1E6B78A-EF92-480B-8BA1-29691A0D2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671601"/>
              </p:ext>
            </p:extLst>
          </p:nvPr>
        </p:nvGraphicFramePr>
        <p:xfrm>
          <a:off x="111317" y="63612"/>
          <a:ext cx="12091907" cy="674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083">
                  <a:extLst>
                    <a:ext uri="{9D8B030D-6E8A-4147-A177-3AD203B41FA5}">
                      <a16:colId xmlns:a16="http://schemas.microsoft.com/office/drawing/2014/main" val="1645467321"/>
                    </a:ext>
                  </a:extLst>
                </a:gridCol>
                <a:gridCol w="1590916">
                  <a:extLst>
                    <a:ext uri="{9D8B030D-6E8A-4147-A177-3AD203B41FA5}">
                      <a16:colId xmlns:a16="http://schemas.microsoft.com/office/drawing/2014/main" val="2615348972"/>
                    </a:ext>
                  </a:extLst>
                </a:gridCol>
                <a:gridCol w="1517053">
                  <a:extLst>
                    <a:ext uri="{9D8B030D-6E8A-4147-A177-3AD203B41FA5}">
                      <a16:colId xmlns:a16="http://schemas.microsoft.com/office/drawing/2014/main" val="615331150"/>
                    </a:ext>
                  </a:extLst>
                </a:gridCol>
                <a:gridCol w="596306">
                  <a:extLst>
                    <a:ext uri="{9D8B030D-6E8A-4147-A177-3AD203B41FA5}">
                      <a16:colId xmlns:a16="http://schemas.microsoft.com/office/drawing/2014/main" val="2412825504"/>
                    </a:ext>
                  </a:extLst>
                </a:gridCol>
                <a:gridCol w="1600702">
                  <a:extLst>
                    <a:ext uri="{9D8B030D-6E8A-4147-A177-3AD203B41FA5}">
                      <a16:colId xmlns:a16="http://schemas.microsoft.com/office/drawing/2014/main" val="2065827710"/>
                    </a:ext>
                  </a:extLst>
                </a:gridCol>
                <a:gridCol w="1474647">
                  <a:extLst>
                    <a:ext uri="{9D8B030D-6E8A-4147-A177-3AD203B41FA5}">
                      <a16:colId xmlns:a16="http://schemas.microsoft.com/office/drawing/2014/main" val="1416485059"/>
                    </a:ext>
                  </a:extLst>
                </a:gridCol>
                <a:gridCol w="781643">
                  <a:extLst>
                    <a:ext uri="{9D8B030D-6E8A-4147-A177-3AD203B41FA5}">
                      <a16:colId xmlns:a16="http://schemas.microsoft.com/office/drawing/2014/main" val="1060051203"/>
                    </a:ext>
                  </a:extLst>
                </a:gridCol>
                <a:gridCol w="1634995">
                  <a:extLst>
                    <a:ext uri="{9D8B030D-6E8A-4147-A177-3AD203B41FA5}">
                      <a16:colId xmlns:a16="http://schemas.microsoft.com/office/drawing/2014/main" val="1601447640"/>
                    </a:ext>
                  </a:extLst>
                </a:gridCol>
                <a:gridCol w="1767501">
                  <a:extLst>
                    <a:ext uri="{9D8B030D-6E8A-4147-A177-3AD203B41FA5}">
                      <a16:colId xmlns:a16="http://schemas.microsoft.com/office/drawing/2014/main" val="512389414"/>
                    </a:ext>
                  </a:extLst>
                </a:gridCol>
                <a:gridCol w="701061">
                  <a:extLst>
                    <a:ext uri="{9D8B030D-6E8A-4147-A177-3AD203B41FA5}">
                      <a16:colId xmlns:a16="http://schemas.microsoft.com/office/drawing/2014/main" val="1962441453"/>
                    </a:ext>
                  </a:extLst>
                </a:gridCol>
              </a:tblGrid>
              <a:tr h="339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Years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Autumn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Themed Week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Spring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Themed Week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Summer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Themed Week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extLst>
                  <a:ext uri="{0D108BD9-81ED-4DB2-BD59-A6C34878D82A}">
                    <a16:rowId xmlns:a16="http://schemas.microsoft.com/office/drawing/2014/main" val="1298295851"/>
                  </a:ext>
                </a:extLst>
              </a:tr>
              <a:tr h="129572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1/2/3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</a:rPr>
                        <a:t>There’s No Place Like Home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The region where I live (UK); OS mapwork plus fieldwork in the local area.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Local history.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Folk tales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Recount: biographies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</a:rPr>
                        <a:t>RE Week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Judaism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Hinduism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Sikhism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Buddhism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</a:rPr>
                        <a:t>Rock and Roll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Rocks and fossils.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Ancient Britain – Stonehenge.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Key aspects of volcanoes and earthquakes.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Observational drawing of fossils developed into print.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Story as a theme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Poems on a theme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Discussion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</a:rPr>
                        <a:t>Design Technology Week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Building structures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Exploring and using mechanisms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electrical systems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Cooking and nutrition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Textiles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2520" marR="4252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</a:rPr>
                        <a:t>Wind in the Willows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Living things and habitats.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Seasonal and daily weather.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Textiles – using a template, simple joining, choice of stitches, choice of materials.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 adventure stories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Recount: letters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Classic poems </a:t>
                      </a: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</a:rPr>
                        <a:t>Art and Design Week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 media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Painting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extLst>
                  <a:ext uri="{0D108BD9-81ED-4DB2-BD59-A6C34878D82A}">
                    <a16:rowId xmlns:a16="http://schemas.microsoft.com/office/drawing/2014/main" val="1811451500"/>
                  </a:ext>
                </a:extLst>
              </a:tr>
              <a:tr h="5226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 - Come and See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1 – Beginnings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2 – Signs and Symbols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3 - Preparations </a:t>
                      </a:r>
                      <a:endParaRPr lang="en-GB" dirty="0"/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dirty="0"/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  – Come and See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4 – Books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5 – Thanksgiving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6 - Opportunities</a:t>
                      </a: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 – Come and See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7 – Spread the Word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8 - Rules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9 - Treasures</a:t>
                      </a: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51100"/>
                  </a:ext>
                </a:extLst>
              </a:tr>
              <a:tr h="2714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/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/>
                        <a:t>Everyday Materials</a:t>
                      </a: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Science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Materials Matter</a:t>
                      </a:r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Rocks and Fossils</a:t>
                      </a: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Light and Shadows</a:t>
                      </a:r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Seasonal Changes</a:t>
                      </a: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Science</a:t>
                      </a:r>
                    </a:p>
                    <a:p>
                      <a:pPr algn="ctr"/>
                      <a:r>
                        <a:rPr lang="en-GB" sz="800" dirty="0"/>
                        <a:t>Living things and their habitats</a:t>
                      </a:r>
                      <a:endParaRPr lang="en-GB" dirty="0"/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918987"/>
                  </a:ext>
                </a:extLst>
              </a:tr>
              <a:tr h="902318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French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Bonjour, comment t’appelles-tu, les nombres,les jours et les mois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PSHE/RSE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Healthy Relationships</a:t>
                      </a: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Swimming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Outdoor adventurous activities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Daily Mile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Games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(summer term also)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French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 famille, les animaux, les vetements, la nourriture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PSHE/RSE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Living in the Wider World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Rules, Rights and Responsibilities</a:t>
                      </a: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– We are Collectors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(finding images using the web)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 – I wanna play in a band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Rock Music</a:t>
                      </a:r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French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Qu’est-ce que tu aimes faire?, quelle heure est-il, dans ma ville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PSHE/RSE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for the Environment and Money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– We are Storytellers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(producing a talking book)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 – </a:t>
                      </a:r>
                      <a:r>
                        <a:rPr lang="en-GB" sz="800" u="sng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Zootime</a:t>
                      </a:r>
                      <a:endParaRPr lang="en-GB" sz="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Reggae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190436"/>
                  </a:ext>
                </a:extLst>
              </a:tr>
              <a:tr h="166773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4/5/6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</a:rPr>
                        <a:t>Oh I do like to be besides the seaside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Aspect of British history beyond 1066 – leisure and entertainment.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Combining learning from across design and technology skill bases – structures, mechanical systems, electrical systems, ICT programming and control.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Drawing and painting developed into collage / batik / felt making. Human geography, land use, economic activity, OS mapwork.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Short stories with flashbacks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Discussion and debate. Classic narrative poetry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Novel as a theme. Recount: autobiography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Poems on a theme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</a:rPr>
                        <a:t>Super Sleuth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Classification including subdivisions for vertebrates and invertebrates.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Viking and Anglo -Saxon struggle for the Kingdom of England.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Detective / crime fiction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Explanations</a:t>
                      </a: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</a:rPr>
                        <a:t>Water, Water Everywhere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States of matter.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Key aspects of rivers.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Ancient Egypt (including the River Nile)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Abstract painting; relief paintings, large and small scale with texture.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Stories with a theme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Poems with a structure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Information booklets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276837"/>
                  </a:ext>
                </a:extLst>
              </a:tr>
              <a:tr h="5798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 – Come and See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1  - Loving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2 – Vocation and Commitment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3 - Expectations</a:t>
                      </a: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 – Come and See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4 - Sources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5 - Unity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6 – Death and New Life</a:t>
                      </a: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 – Come and See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7 - Witnesses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8 - Healing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9 – Common Good</a:t>
                      </a:r>
                    </a:p>
                  </a:txBody>
                  <a:tcPr marL="42520" marR="4252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165864"/>
                  </a:ext>
                </a:extLst>
              </a:tr>
              <a:tr h="3834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Electricity</a:t>
                      </a: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States of Matter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Sound</a:t>
                      </a: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Science</a:t>
                      </a:r>
                    </a:p>
                    <a:p>
                      <a:pPr algn="ctr"/>
                      <a:r>
                        <a:rPr lang="en-GB" sz="800" dirty="0"/>
                        <a:t>Changes in Materials</a:t>
                      </a:r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Forces</a:t>
                      </a: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Science</a:t>
                      </a:r>
                    </a:p>
                    <a:p>
                      <a:pPr algn="ctr"/>
                      <a:r>
                        <a:rPr lang="en-GB" sz="800" dirty="0"/>
                        <a:t>Light</a:t>
                      </a:r>
                      <a:endParaRPr lang="en-GB" dirty="0"/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633927"/>
                  </a:ext>
                </a:extLst>
              </a:tr>
              <a:tr h="7726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– We are Musicians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(producing digital music)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 – Mamma Mia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Abba</a:t>
                      </a: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French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Bonjour, comment </a:t>
                      </a:r>
                      <a:r>
                        <a:rPr lang="en-GB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t’appelles-tu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les </a:t>
                      </a:r>
                      <a:r>
                        <a:rPr lang="en-GB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nombres,les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jours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 les </a:t>
                      </a:r>
                      <a:r>
                        <a:rPr lang="en-GB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mois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PSHE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Growing and Changing</a:t>
                      </a:r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Swimming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Outdoor adventurous activities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Daily Mile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Games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(summer term also)</a:t>
                      </a: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French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 famille, les animaux, les vetements, la nourriture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PSHE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Healthy Relationships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dirty="0"/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– We are co-authors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(producing a wiki)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Music – Lean on 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Gospel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0" marR="425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French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Qu’est-ce que tu aimes faire?, quelle heure est-il, dans ma ville, masculine and feminine, plurals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PSHE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Caring for the Environment and Money</a:t>
                      </a:r>
                      <a:endParaRPr lang="en-GB" dirty="0"/>
                    </a:p>
                  </a:txBody>
                  <a:tcPr marL="42520" marR="4252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803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73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Widescreen</PresentationFormat>
  <Paragraphs>210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</dc:creator>
  <cp:lastModifiedBy>Mary</cp:lastModifiedBy>
  <cp:revision>27</cp:revision>
  <cp:lastPrinted>2019-07-23T10:51:03Z</cp:lastPrinted>
  <dcterms:created xsi:type="dcterms:W3CDTF">2019-05-20T13:54:50Z</dcterms:created>
  <dcterms:modified xsi:type="dcterms:W3CDTF">2019-07-23T10:51:51Z</dcterms:modified>
</cp:coreProperties>
</file>